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4" r:id="rId3"/>
    <p:sldId id="293" r:id="rId5"/>
    <p:sldId id="278" r:id="rId6"/>
    <p:sldId id="277" r:id="rId7"/>
    <p:sldId id="294" r:id="rId8"/>
    <p:sldId id="279" r:id="rId9"/>
    <p:sldId id="280" r:id="rId10"/>
    <p:sldId id="281" r:id="rId11"/>
    <p:sldId id="282" r:id="rId12"/>
    <p:sldId id="284" r:id="rId13"/>
    <p:sldId id="283" r:id="rId14"/>
    <p:sldId id="296" r:id="rId15"/>
    <p:sldId id="295" r:id="rId16"/>
    <p:sldId id="297" r:id="rId17"/>
    <p:sldId id="298" r:id="rId18"/>
    <p:sldId id="299" r:id="rId19"/>
    <p:sldId id="286" r:id="rId20"/>
    <p:sldId id="287" r:id="rId21"/>
    <p:sldId id="288" r:id="rId22"/>
    <p:sldId id="305" r:id="rId23"/>
    <p:sldId id="300" r:id="rId24"/>
    <p:sldId id="289" r:id="rId25"/>
    <p:sldId id="301" r:id="rId26"/>
    <p:sldId id="290" r:id="rId27"/>
    <p:sldId id="291" r:id="rId28"/>
    <p:sldId id="304" r:id="rId29"/>
    <p:sldId id="285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8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熊仪_aYju7RJj" initials="熊" lastIdx="0" clrIdx="0"/>
  <p:cmAuthor id="1" name="哒哒 熊猫" initials="哒哒" lastIdx="1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18"/>
        <p:guide pos="37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39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1.jpeg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image" Target="../media/image1.jpeg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1.jpe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1.jpe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ags" Target="../tags/tag22.xml"/><Relationship Id="rId3" Type="http://schemas.openxmlformats.org/officeDocument/2006/relationships/image" Target="../media/image1.jpeg"/><Relationship Id="rId2" Type="http://schemas.openxmlformats.org/officeDocument/2006/relationships/tags" Target="../tags/tag21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1.jpeg"/><Relationship Id="rId2" Type="http://schemas.openxmlformats.org/officeDocument/2006/relationships/tags" Target="../tags/tag29.xml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1.jpeg"/><Relationship Id="rId2" Type="http://schemas.openxmlformats.org/officeDocument/2006/relationships/tags" Target="../tags/tag3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image" Target="../media/image1.jpeg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1.jpeg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1.jpeg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CG41N1410470348" descr="雪地上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04875" y="3999865"/>
            <a:ext cx="2019300" cy="4838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1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5"/>
            </p:custDataLst>
          </p:nvPr>
        </p:nvSpPr>
        <p:spPr>
          <a:xfrm>
            <a:off x="904875" y="2458720"/>
            <a:ext cx="7571105" cy="118999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7" name="正文"/>
          <p:cNvSpPr txBox="1"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904875" y="1689735"/>
            <a:ext cx="7571105" cy="63817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24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 err="1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695960" y="1301750"/>
            <a:ext cx="10799088" cy="40555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99770" y="6356350"/>
            <a:ext cx="288163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886075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CG41N1410470348" descr="雪地上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4"/>
            </p:custDataLst>
          </p:nvPr>
        </p:nvSpPr>
        <p:spPr>
          <a:xfrm>
            <a:off x="904875" y="1714500"/>
            <a:ext cx="7571105" cy="19342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7" name="署名"/>
          <p:cNvSpPr txBox="1"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904875" y="3999865"/>
            <a:ext cx="2019300" cy="4838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1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-图片 4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A-正文"/>
          <p:cNvSpPr txBox="1">
            <a:spLocks noGrp="1"/>
          </p:cNvSpPr>
          <p:nvPr>
            <p:ph idx="3"/>
            <p:custDataLst>
              <p:tags r:id="rId4"/>
            </p:custDataLst>
          </p:nvPr>
        </p:nvSpPr>
        <p:spPr>
          <a:xfrm>
            <a:off x="695325" y="1245235"/>
            <a:ext cx="10800715" cy="493077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Heavy" panose="00000A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8" name="PA-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 dirty="0">
                <a:solidFill>
                  <a:schemeClr val="accent1"/>
                </a:solidFill>
                <a:latin typeface="+mj-lt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PA-矩形 1"/>
          <p:cNvSpPr/>
          <p:nvPr userDrawn="1">
            <p:custDataLst>
              <p:tags r:id="rId6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99135" y="6356350"/>
            <a:ext cx="2882265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880995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雪地上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4"/>
            </p:custDataLst>
          </p:nvPr>
        </p:nvSpPr>
        <p:spPr>
          <a:xfrm>
            <a:off x="798830" y="523875"/>
            <a:ext cx="1866265" cy="342900"/>
          </a:xfrm>
          <a:prstGeom prst="rect">
            <a:avLst/>
          </a:prstGeom>
          <a:noFill/>
        </p:spPr>
        <p:txBody>
          <a:bodyPr vert="horz" wrap="square" lIns="10795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18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 err="1">
                <a:sym typeface="+mn-ea"/>
              </a:rPr>
              <a:t>单击编辑副标题</a:t>
            </a:r>
            <a:endParaRPr dirty="0"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5"/>
            </p:custDataLst>
          </p:nvPr>
        </p:nvSpPr>
        <p:spPr>
          <a:xfrm>
            <a:off x="798830" y="866775"/>
            <a:ext cx="1866265" cy="10598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雪地上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图形 5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8915" y="6143342"/>
            <a:ext cx="187891" cy="187891"/>
          </a:xfrm>
          <a:prstGeom prst="rect">
            <a:avLst/>
          </a:prstGeom>
        </p:spPr>
      </p:pic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857760" y="4520059"/>
            <a:ext cx="5769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8"/>
            </p:custDataLst>
          </p:nvPr>
        </p:nvSpPr>
        <p:spPr>
          <a:xfrm>
            <a:off x="857885" y="1802130"/>
            <a:ext cx="6318885" cy="52197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32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 err="1">
                <a:sym typeface="+mn-ea"/>
              </a:rPr>
              <a:t>编辑节编号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9"/>
            </p:custDataLst>
          </p:nvPr>
        </p:nvSpPr>
        <p:spPr>
          <a:xfrm>
            <a:off x="857250" y="2505075"/>
            <a:ext cx="6318885" cy="157289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标题"/>
          <p:cNvSpPr txBox="1">
            <a:spLocks noGrp="1"/>
          </p:cNvSpPr>
          <p:nvPr>
            <p:ph type="title" idx="4"/>
            <p:custDataLst>
              <p:tags r:id="rId4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9" name="正文"/>
          <p:cNvSpPr txBox="1">
            <a:spLocks noGrp="1"/>
          </p:cNvSpPr>
          <p:nvPr>
            <p:ph idx="2"/>
            <p:custDataLst>
              <p:tags r:id="rId6"/>
            </p:custDataLst>
          </p:nvPr>
        </p:nvSpPr>
        <p:spPr>
          <a:xfrm>
            <a:off x="6400800" y="1244600"/>
            <a:ext cx="5095240" cy="493204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95325" y="1244600"/>
            <a:ext cx="5090160" cy="493204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87070" y="6356350"/>
            <a:ext cx="289433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88544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标题"/>
          <p:cNvSpPr txBox="1">
            <a:spLocks noGrp="1"/>
          </p:cNvSpPr>
          <p:nvPr>
            <p:ph type="title" idx="6"/>
            <p:custDataLst>
              <p:tags r:id="rId4"/>
            </p:custDataLst>
          </p:nvPr>
        </p:nvSpPr>
        <p:spPr>
          <a:xfrm>
            <a:off x="6235065" y="1243330"/>
            <a:ext cx="5260975" cy="4749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Heavy" panose="00000A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96595" y="1244600"/>
            <a:ext cx="5253990" cy="4749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Heavy" panose="00000A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3" name="标题"/>
          <p:cNvSpPr txBox="1">
            <a:spLocks noGrp="1"/>
          </p:cNvSpPr>
          <p:nvPr>
            <p:ph type="title" idx="4"/>
            <p:custDataLst>
              <p:tags r:id="rId6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1" name="正文"/>
          <p:cNvSpPr txBox="1">
            <a:spLocks noGrp="1"/>
          </p:cNvSpPr>
          <p:nvPr>
            <p:ph idx="2"/>
            <p:custDataLst>
              <p:tags r:id="rId8"/>
            </p:custDataLst>
          </p:nvPr>
        </p:nvSpPr>
        <p:spPr>
          <a:xfrm>
            <a:off x="6235065" y="1719580"/>
            <a:ext cx="5260975" cy="44564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96595" y="1719580"/>
            <a:ext cx="5253990" cy="44564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86435" y="6356350"/>
            <a:ext cx="2894965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88544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99135" y="6356350"/>
            <a:ext cx="2882265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886075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正文"/>
          <p:cNvSpPr txBox="1"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95960" y="6356350"/>
            <a:ext cx="288544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88544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8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81.xml"/><Relationship Id="rId18" Type="http://schemas.openxmlformats.org/officeDocument/2006/relationships/tags" Target="../tags/tag80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image" Target="../media/image1.jpeg"/><Relationship Id="rId12" Type="http://schemas.openxmlformats.org/officeDocument/2006/relationships/tags" Target="../tags/tag7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雪地上&#10;&#10;中度可信度描述已自动生成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14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</a:pPr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0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1" i="0" u="none" strike="noStrike" kern="1200" cap="none" spc="0" normalizeH="0" baseline="0" dirty="0" smtClean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noProof="1" dirty="0" smtClean="0">
          <a:ln>
            <a:noFill/>
            <a:prstDash val="sysDot"/>
          </a:ln>
          <a:solidFill>
            <a:schemeClr val="tx1">
              <a:lumMod val="75000"/>
              <a:lumOff val="25000"/>
            </a:schemeClr>
          </a:solidFill>
          <a:uFillTx/>
          <a:latin typeface="+mn-ea"/>
          <a:ea typeface="+mn-ea"/>
          <a:cs typeface="+mn-cs"/>
          <a:sym typeface="+mn-ea"/>
        </a:defRPr>
      </a:lvl1pPr>
      <a:lvl2pPr marL="6858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5.xml"/><Relationship Id="rId3" Type="http://schemas.openxmlformats.org/officeDocument/2006/relationships/image" Target="../media/image4.png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image" Target="../media/image6.png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16.pn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image" Target="../media/image6.png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image" Target="../media/image17.png"/><Relationship Id="rId1" Type="http://schemas.openxmlformats.org/officeDocument/2006/relationships/tags" Target="../tags/tag13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image" Target="../media/image6.png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tags" Target="../tags/tag152.xml"/><Relationship Id="rId5" Type="http://schemas.openxmlformats.org/officeDocument/2006/relationships/image" Target="../media/image6.png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59.xml"/><Relationship Id="rId7" Type="http://schemas.openxmlformats.org/officeDocument/2006/relationships/image" Target="../media/image21.png"/><Relationship Id="rId6" Type="http://schemas.openxmlformats.org/officeDocument/2006/relationships/tags" Target="../tags/tag158.xml"/><Relationship Id="rId5" Type="http://schemas.openxmlformats.org/officeDocument/2006/relationships/image" Target="../media/image6.png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tags" Target="../tags/tag164.xml"/><Relationship Id="rId5" Type="http://schemas.openxmlformats.org/officeDocument/2006/relationships/image" Target="../media/image6.png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6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tags" Target="../tags/tag170.xml"/><Relationship Id="rId5" Type="http://schemas.openxmlformats.org/officeDocument/2006/relationships/image" Target="../media/image6.png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6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image" Target="../media/image6.png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image" Target="../media/image26.png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83.xml"/><Relationship Id="rId7" Type="http://schemas.openxmlformats.org/officeDocument/2006/relationships/image" Target="../media/image27.png"/><Relationship Id="rId6" Type="http://schemas.openxmlformats.org/officeDocument/2006/relationships/tags" Target="../tags/tag182.xml"/><Relationship Id="rId5" Type="http://schemas.openxmlformats.org/officeDocument/2006/relationships/image" Target="../media/image6.png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tags" Target="../tags/tag188.xml"/><Relationship Id="rId5" Type="http://schemas.openxmlformats.org/officeDocument/2006/relationships/image" Target="../media/image6.png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8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tags" Target="../tags/tag194.xml"/><Relationship Id="rId5" Type="http://schemas.openxmlformats.org/officeDocument/2006/relationships/image" Target="../media/image6.png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9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tags" Target="../tags/tag200.xml"/><Relationship Id="rId5" Type="http://schemas.openxmlformats.org/officeDocument/2006/relationships/image" Target="../media/image6.png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9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tags" Target="../tags/tag206.xml"/><Relationship Id="rId5" Type="http://schemas.openxmlformats.org/officeDocument/2006/relationships/image" Target="../media/image6.png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0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tags" Target="../tags/tag212.xml"/><Relationship Id="rId5" Type="http://schemas.openxmlformats.org/officeDocument/2006/relationships/image" Target="../media/image6.png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0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image" Target="../media/image6.png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image" Target="../media/image6.png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image" Target="../media/image39.png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31.xml"/><Relationship Id="rId7" Type="http://schemas.openxmlformats.org/officeDocument/2006/relationships/image" Target="../media/image40.png"/><Relationship Id="rId6" Type="http://schemas.openxmlformats.org/officeDocument/2006/relationships/tags" Target="../tags/tag230.xml"/><Relationship Id="rId5" Type="http://schemas.openxmlformats.org/officeDocument/2006/relationships/image" Target="../media/image6.png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image" Target="../media/image6.png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23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7.jpeg"/><Relationship Id="rId7" Type="http://schemas.openxmlformats.org/officeDocument/2006/relationships/tags" Target="../tags/tag93.xml"/><Relationship Id="rId6" Type="http://schemas.openxmlformats.org/officeDocument/2006/relationships/image" Target="../media/image6.png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image" Target="../media/image10.png"/><Relationship Id="rId7" Type="http://schemas.openxmlformats.org/officeDocument/2006/relationships/tags" Target="../tags/tag9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image" Target="../media/image6.png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image" Target="../media/image6.png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image" Target="../media/image6.png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image" Target="../media/image13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image" Target="../media/image6.png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image" Target="../media/image14.png"/><Relationship Id="rId1" Type="http://schemas.openxmlformats.org/officeDocument/2006/relationships/tags" Target="../tags/tag11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image" Target="../media/image6.png"/><Relationship Id="rId6" Type="http://schemas.openxmlformats.org/officeDocument/2006/relationships/tags" Target="../tags/tag127.xml"/><Relationship Id="rId5" Type="http://schemas.openxmlformats.org/officeDocument/2006/relationships/image" Target="../media/image14.png"/><Relationship Id="rId4" Type="http://schemas.openxmlformats.org/officeDocument/2006/relationships/tags" Target="../tags/tag126.xml"/><Relationship Id="rId3" Type="http://schemas.openxmlformats.org/officeDocument/2006/relationships/image" Target="../media/image15.png"/><Relationship Id="rId2" Type="http://schemas.openxmlformats.org/officeDocument/2006/relationships/tags" Target="../tags/tag12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>
          <a:xfrm>
            <a:off x="775970" y="1974427"/>
            <a:ext cx="10043342" cy="200805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54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AI</a:t>
            </a:r>
            <a:r>
              <a:rPr sz="54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错题本提分工具</a:t>
            </a:r>
            <a:br>
              <a:rPr sz="54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</a:br>
            <a:r>
              <a:rPr sz="540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教辅精准教学系统</a:t>
            </a:r>
            <a:r>
              <a:rPr sz="5400">
                <a:sym typeface="+mn-ea"/>
              </a:rPr>
              <a:t>使用说明</a:t>
            </a:r>
            <a:r>
              <a:rPr lang="en-US" altLang="zh-CN" sz="5400">
                <a:sym typeface="+mn-ea"/>
              </a:rPr>
              <a:t>(</a:t>
            </a:r>
            <a:r>
              <a:rPr sz="5400">
                <a:sym typeface="+mn-ea"/>
              </a:rPr>
              <a:t>教师版）</a:t>
            </a:r>
            <a:endParaRPr lang="zh-CN" altLang="en-US" sz="5400">
              <a:sym typeface="+mn-ea"/>
            </a:endParaRPr>
          </a:p>
        </p:txBody>
      </p:sp>
      <p:sp>
        <p:nvSpPr>
          <p:cNvPr id="2" name="文本占位符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75970" y="4286824"/>
            <a:ext cx="7571105" cy="78994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en-US" altLang="zh-CN" sz="2400" b="1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uFillTx/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  <a:lvl2pPr marL="6858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/>
              <a:t>错题重做</a:t>
            </a:r>
            <a:r>
              <a:rPr sz="4400"/>
              <a:t> </a:t>
            </a:r>
            <a:r>
              <a:rPr lang="zh-CN" altLang="en-US" sz="4400"/>
              <a:t>提分捷径</a:t>
            </a:r>
            <a:endParaRPr lang="zh-CN" altLang="en-US" sz="4400"/>
          </a:p>
        </p:txBody>
      </p:sp>
      <p:pic>
        <p:nvPicPr>
          <p:cNvPr id="5" name="图片 4" descr="班海精教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0" y="1095375"/>
            <a:ext cx="2589530" cy="808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学生对错情况汇总</a:t>
            </a:r>
            <a:r>
              <a:rPr lang="zh-CN" altLang="en-US"/>
              <a:t>（教师</a:t>
            </a:r>
            <a:r>
              <a:rPr lang="en-US" altLang="zh-CN"/>
              <a:t>PC</a:t>
            </a:r>
            <a:r>
              <a:rPr lang="zh-CN" altLang="en-US"/>
              <a:t>端）</a:t>
            </a:r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2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班级学生此次作业对错数据情况一览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支持下载表格统计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4" name="图片 3" descr="ae63aa212581db5fa93f4769e7a0bed"/>
          <p:cNvPicPr/>
          <p:nvPr/>
        </p:nvPicPr>
        <p:blipFill>
          <a:blip r:embed="rId3"/>
          <a:stretch>
            <a:fillRect/>
          </a:stretch>
        </p:blipFill>
        <p:spPr>
          <a:xfrm>
            <a:off x="375285" y="1557020"/>
            <a:ext cx="6786000" cy="35280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 flipV="1">
            <a:off x="1524635" y="1988820"/>
            <a:ext cx="1555750" cy="35369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955290" y="2342515"/>
            <a:ext cx="13569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点击学生汇总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学生错题数据</a:t>
            </a:r>
            <a:r>
              <a:rPr lang="zh-CN" altLang="en-US"/>
              <a:t>（教师</a:t>
            </a:r>
            <a:r>
              <a:rPr lang="en-US" altLang="zh-CN"/>
              <a:t>PC</a:t>
            </a:r>
            <a:r>
              <a:rPr lang="zh-CN" altLang="en-US"/>
              <a:t>端）</a:t>
            </a:r>
            <a:endParaRPr lang="zh-CN" altLang="en-US"/>
          </a:p>
        </p:txBody>
      </p:sp>
      <p:pic>
        <p:nvPicPr>
          <p:cNvPr id="2" name="图片 1" descr="aece1a9d16e8743d877654f0743e291"/>
          <p:cNvPicPr/>
          <p:nvPr/>
        </p:nvPicPr>
        <p:blipFill>
          <a:blip r:embed="rId2"/>
          <a:stretch>
            <a:fillRect/>
          </a:stretch>
        </p:blipFill>
        <p:spPr>
          <a:xfrm>
            <a:off x="405765" y="1758315"/>
            <a:ext cx="6786000" cy="352800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4504690" y="3554095"/>
            <a:ext cx="2171700" cy="62674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945005" y="2257425"/>
            <a:ext cx="333375" cy="119189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770637" y="4180804"/>
            <a:ext cx="1589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点击可查看学生错题详情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55165" y="3322320"/>
            <a:ext cx="1114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点击学生（错题）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正文"/>
          <p:cNvSpPr txBox="1"/>
          <p:nvPr>
            <p:custDataLst>
              <p:tags r:id="rId4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班级学生此次作业错题数据情况，快速了解学生对此章节作业掌握情况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可以查看学生详细错题，了解学生薄弱知识点，老师可以针对性调整教学进度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7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图片 1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525" y="1533107"/>
            <a:ext cx="6717304" cy="3978377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t>人工</a:t>
            </a:r>
            <a:r>
              <a:rPr>
                <a:cs typeface="Arial" panose="020B0604020202020204" pitchFamily="34" charset="0"/>
              </a:rPr>
              <a:t>批阅</a:t>
            </a:r>
            <a:r>
              <a:rPr lang="zh-CN" altLang="en-US"/>
              <a:t>（教师</a:t>
            </a:r>
            <a:r>
              <a:rPr lang="en-US" altLang="zh-CN"/>
              <a:t>PC</a:t>
            </a:r>
            <a:r>
              <a:rPr lang="zh-CN" altLang="en-US"/>
              <a:t>端）</a:t>
            </a: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正文"/>
          <p:cNvSpPr txBox="1"/>
          <p:nvPr>
            <p:custDataLst>
              <p:tags r:id="rId4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查看某一次作业，如果遇到系统不能批改的题型，比如其他科目主观题，系统提供网阅功能，按照题目切分学生作答，老师按题目选出错误答案即可。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7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作业采集数据查看</a:t>
            </a:r>
            <a:r>
              <a:t>（教师小程序</a:t>
            </a:r>
            <a:r>
              <a:t>端）</a:t>
            </a: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正文"/>
          <p:cNvSpPr txBox="1"/>
          <p:nvPr>
            <p:custDataLst>
              <p:tags r:id="rId3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按题目查看班级学生作业：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班级学生此次作业错题数据情况，快速了解学生对此章节作业掌握情况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可以查看学生详细错题，了解学生薄弱知识点，老师可以针对性调整教学进度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7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41" name="图片 1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44" y="1279538"/>
            <a:ext cx="2397173" cy="4641335"/>
          </a:xfrm>
          <a:prstGeom prst="rect">
            <a:avLst/>
          </a:prstGeom>
        </p:spPr>
      </p:pic>
      <p:pic>
        <p:nvPicPr>
          <p:cNvPr id="142" name="图片 1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7222" y="1279567"/>
            <a:ext cx="2391740" cy="464126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n>
                  <a:noFill/>
                  <a:prstDash val="sysDot"/>
                </a:ln>
                <a:solidFill>
                  <a:schemeClr val="accent1"/>
                </a:solidFill>
              </a:rPr>
              <a:t>答题</a:t>
            </a:r>
            <a:r>
              <a:rPr>
                <a:ln>
                  <a:noFill/>
                  <a:prstDash val="sysDot"/>
                </a:ln>
                <a:solidFill>
                  <a:schemeClr val="accent1"/>
                </a:solidFill>
                <a:cs typeface="Arial" panose="020B0604020202020204" pitchFamily="34" charset="0"/>
              </a:rPr>
              <a:t>排名</a:t>
            </a:r>
            <a:r>
              <a:t>（教师小程序</a:t>
            </a:r>
            <a:r>
              <a:t>端）</a:t>
            </a: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正文"/>
          <p:cNvSpPr txBox="1"/>
          <p:nvPr>
            <p:custDataLst>
              <p:tags r:id="rId3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查看学生答题排名：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查看当前选中作业的学生答题排名情况；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7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44" name="图片 1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800" y="1201662"/>
            <a:ext cx="2338832" cy="4641268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n>
                  <a:noFill/>
                  <a:prstDash val="sysDot"/>
                </a:ln>
                <a:solidFill>
                  <a:schemeClr val="accent1"/>
                </a:solidFill>
              </a:rPr>
              <a:t>人工</a:t>
            </a:r>
            <a:r>
              <a:rPr>
                <a:ln>
                  <a:noFill/>
                  <a:prstDash val="sysDot"/>
                </a:ln>
                <a:solidFill>
                  <a:schemeClr val="accent1"/>
                </a:solidFill>
                <a:cs typeface="Arial" panose="020B0604020202020204" pitchFamily="34" charset="0"/>
              </a:rPr>
              <a:t>批阅</a:t>
            </a:r>
            <a:r>
              <a:t>（教师小程序</a:t>
            </a:r>
            <a:r>
              <a:t>端）</a:t>
            </a: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正文"/>
          <p:cNvSpPr txBox="1"/>
          <p:nvPr>
            <p:custDataLst>
              <p:tags r:id="rId3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支持老师在手机端人工批阅系统不可批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改题目；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7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47" name="图片 1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56" y="1349375"/>
            <a:ext cx="2378487" cy="4605526"/>
          </a:xfrm>
          <a:prstGeom prst="rect">
            <a:avLst/>
          </a:prstGeom>
        </p:spPr>
      </p:pic>
      <p:pic>
        <p:nvPicPr>
          <p:cNvPr id="148" name="图片 1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239" y="1349409"/>
            <a:ext cx="2375587" cy="460545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n>
                  <a:noFill/>
                  <a:prstDash val="sysDot"/>
                </a:ln>
                <a:solidFill>
                  <a:schemeClr val="accent1"/>
                </a:solidFill>
              </a:rPr>
              <a:t>助判</a:t>
            </a:r>
            <a:r>
              <a:t>（教师小程序</a:t>
            </a:r>
            <a:r>
              <a:t>端）</a:t>
            </a: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正文"/>
          <p:cNvSpPr txBox="1"/>
          <p:nvPr>
            <p:custDataLst>
              <p:tags r:id="rId3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根据学生提交作业的顺序，展示错题题号，协助老师在纸质作业上留痕。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7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84" name="图片 1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264" y="1349409"/>
            <a:ext cx="2450484" cy="4605458"/>
          </a:xfrm>
          <a:prstGeom prst="rect">
            <a:avLst/>
          </a:prstGeom>
        </p:spPr>
      </p:pic>
      <p:pic>
        <p:nvPicPr>
          <p:cNvPr id="183" name="图片 1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2076" y="1349409"/>
            <a:ext cx="2434522" cy="460545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微课讲解记录</a:t>
            </a:r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2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错题录制微课记录，教师可重复观看及下载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2" name="图片 1" descr="ecc5808bbf36a2a327d780eed865c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1155" y="1675765"/>
            <a:ext cx="6786000" cy="352800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 flipV="1">
            <a:off x="1837690" y="1908175"/>
            <a:ext cx="474980" cy="116141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周周清</a:t>
            </a:r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2"/>
            </p:custDataLst>
          </p:nvPr>
        </p:nvSpPr>
        <p:spPr>
          <a:xfrm>
            <a:off x="7368540" y="2375059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20000"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老师可以在系统上定制专属的智慧作业内容，选出合适的题一键形成班本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/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校本作业。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老师可以在系统上对所有错题进行组卷，生成可反扫采集的班级共性错题作业（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PDF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格式），单元复习、期中期末复习时，可有针对性进行错题重做。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368540" y="4645819"/>
            <a:ext cx="2631281" cy="410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错题重做，学生快速提分</a:t>
            </a:r>
            <a:endParaRPr lang="zh-CN" altLang="en-US" sz="1600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0" name="图片 9" descr="upload_post_object_v2_11379737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19" y="1518185"/>
            <a:ext cx="6879813" cy="3821521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错题组卷</a:t>
            </a:r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2"/>
            </p:custDataLst>
          </p:nvPr>
        </p:nvSpPr>
        <p:spPr>
          <a:xfrm>
            <a:off x="375920" y="4326255"/>
            <a:ext cx="5215255" cy="18516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将错题加入试题篮，进行组卷，支持题型查看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也可对组卷进行预览，如右图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在错题组卷记录可进行组卷查看，支持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下载，支持在线打印。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11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5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46" y="1333659"/>
            <a:ext cx="5264785" cy="2761615"/>
          </a:xfrm>
          <a:prstGeom prst="rect">
            <a:avLst/>
          </a:prstGeom>
        </p:spPr>
      </p:pic>
      <p:pic>
        <p:nvPicPr>
          <p:cNvPr id="18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090" y="1333619"/>
            <a:ext cx="5264785" cy="276161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2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Part One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  <a:sym typeface="+mn-ea"/>
              </a:rPr>
              <a:t>教师操作</a:t>
            </a:r>
            <a:r>
              <a:rPr>
                <a:solidFill>
                  <a:schemeClr val="tx1"/>
                </a:solidFill>
                <a:sym typeface="+mn-ea"/>
              </a:rPr>
              <a:t>使用说明</a:t>
            </a: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t>系统</a:t>
            </a:r>
            <a:r>
              <a:rPr>
                <a:cs typeface="Arial" panose="020B0604020202020204" pitchFamily="34" charset="0"/>
              </a:rPr>
              <a:t>错题组卷记录</a:t>
            </a:r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2"/>
            </p:custDataLst>
          </p:nvPr>
        </p:nvSpPr>
        <p:spPr>
          <a:xfrm>
            <a:off x="496849" y="4734505"/>
            <a:ext cx="5215255" cy="18516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系统以班级为单位每周五定时生成班级共性错题组卷。班级共性错题作业系统生成后可人工编辑调整、支持下载作业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PDF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格式文件、学生做完后可二次采集。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生成规则：一周内班级错误率：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50%-80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11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2" name="图片 1" descr="upload_post_object_v2_29952383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74" y="1596991"/>
            <a:ext cx="5074090" cy="2906400"/>
          </a:xfrm>
          <a:prstGeom prst="rect">
            <a:avLst/>
          </a:prstGeom>
        </p:spPr>
      </p:pic>
      <p:pic>
        <p:nvPicPr>
          <p:cNvPr id="3" name="图片 2" descr="upload_post_object_v2_164789519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7563" y="1596991"/>
            <a:ext cx="5077802" cy="2908526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2669381" y="1859756"/>
            <a:ext cx="726281" cy="250031"/>
          </a:xfrm>
          <a:prstGeom prst="roundRect">
            <a:avLst/>
          </a:prstGeom>
          <a:noFill/>
          <a:ln w="28575" cap="flat" cmpd="sng" algn="ctr">
            <a:solidFill>
              <a:srgbClr val="FF0000">
                <a:alpha val="100000"/>
              </a:srgbClr>
            </a:solidFill>
            <a:prstDash val="dash"/>
            <a:miter lim="800000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10" name="直接箭头连接符 9"/>
          <p:cNvCxnSpPr/>
          <p:nvPr userDrawn="1"/>
        </p:nvCxnSpPr>
        <p:spPr>
          <a:xfrm flipV="1">
            <a:off x="3252787" y="3038476"/>
            <a:ext cx="1678781" cy="53578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 userDrawn="1"/>
        </p:nvSpPr>
        <p:spPr>
          <a:xfrm>
            <a:off x="2431256" y="3574256"/>
            <a:ext cx="1512094" cy="273050"/>
          </a:xfrm>
          <a:prstGeom prst="rect">
            <a:avLst/>
          </a:prstGeom>
        </p:spPr>
        <p:txBody>
          <a:bodyPr wrap="non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查看</a:t>
            </a:r>
            <a:r>
              <a:rPr lang="zh-CN" altLang="en-US" sz="1400" b="1">
                <a:solidFill>
                  <a:srgbClr val="FF0000"/>
                </a:solidFill>
                <a:cs typeface="Arial" panose="020B0604020202020204" pitchFamily="34" charset="0"/>
              </a:rPr>
              <a:t>错题组卷详情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校本组卷（教辅书</a:t>
            </a:r>
            <a:r>
              <a:rPr>
                <a:latin typeface="+mn-ea"/>
                <a:sym typeface="+mn-ea"/>
              </a:rPr>
              <a:t>挑题）</a:t>
            </a:r>
            <a:endParaRPr lang="zh-CN" altLang="en-US"/>
          </a:p>
        </p:txBody>
      </p:sp>
      <p:sp>
        <p:nvSpPr>
          <p:cNvPr id="20" name="正文"/>
          <p:cNvSpPr txBox="1"/>
          <p:nvPr>
            <p:custDataLst>
              <p:tags r:id="rId2"/>
            </p:custDataLst>
          </p:nvPr>
        </p:nvSpPr>
        <p:spPr>
          <a:xfrm>
            <a:off x="375920" y="4450080"/>
            <a:ext cx="6489065" cy="1826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按照学校添加的教辅书范围，选择教辅书题目加入试题篮，进行组卷，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支持教辅书选择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也可对组卷进行预览，如右图，支持分栏布局，定稿功能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在校本组卷记录可进行组卷查看，支持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下载，支持在线打印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12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90" name="图片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05" y="1554480"/>
            <a:ext cx="4801337" cy="2793563"/>
          </a:xfrm>
          <a:prstGeom prst="rect">
            <a:avLst/>
          </a:prstGeom>
        </p:spPr>
      </p:pic>
      <p:pic>
        <p:nvPicPr>
          <p:cNvPr id="92" name="图片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832" y="1554480"/>
            <a:ext cx="5027555" cy="279356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t>校</a:t>
            </a:r>
            <a:r>
              <a:rPr>
                <a:cs typeface="Arial" panose="020B0604020202020204" pitchFamily="34" charset="0"/>
              </a:rPr>
              <a:t>本组卷（知识点</a:t>
            </a:r>
            <a:r>
              <a:rPr>
                <a:cs typeface="Arial" panose="020B0604020202020204" pitchFamily="34" charset="0"/>
              </a:rPr>
              <a:t>挑题）</a:t>
            </a:r>
            <a:endParaRPr lang="zh-CN" altLang="en-US"/>
          </a:p>
        </p:txBody>
      </p:sp>
      <p:sp>
        <p:nvSpPr>
          <p:cNvPr id="20" name="正文"/>
          <p:cNvSpPr txBox="1"/>
          <p:nvPr>
            <p:custDataLst>
              <p:tags r:id="rId2"/>
            </p:custDataLst>
          </p:nvPr>
        </p:nvSpPr>
        <p:spPr>
          <a:xfrm>
            <a:off x="375920" y="4509611"/>
            <a:ext cx="6489065" cy="1826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按照学校添加的教辅书范围，通过知识点列表筛选题目组卷，选题组卷后生成校本作业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也可对组卷进行预览，如右图，支持分栏布局，定稿功能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在校本组卷记录可进行组卷查看，支持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下载，支持在线打印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12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93" name="图片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06" y="1423035"/>
            <a:ext cx="5276056" cy="3032760"/>
          </a:xfrm>
          <a:prstGeom prst="rect">
            <a:avLst/>
          </a:prstGeom>
        </p:spPr>
      </p:pic>
      <p:pic>
        <p:nvPicPr>
          <p:cNvPr id="96" name="图片 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934" y="1434941"/>
            <a:ext cx="5264150" cy="30327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t>校</a:t>
            </a:r>
            <a:r>
              <a:rPr>
                <a:cs typeface="Arial" panose="020B0604020202020204" pitchFamily="34" charset="0"/>
              </a:rPr>
              <a:t>本组卷（</a:t>
            </a:r>
            <a:r>
              <a:rPr>
                <a:cs typeface="Arial" panose="020B0604020202020204" pitchFamily="34" charset="0"/>
              </a:rPr>
              <a:t>章节挑题）</a:t>
            </a:r>
            <a:endParaRPr lang="zh-CN" altLang="en-US"/>
          </a:p>
        </p:txBody>
      </p:sp>
      <p:sp>
        <p:nvSpPr>
          <p:cNvPr id="20" name="正文"/>
          <p:cNvSpPr txBox="1"/>
          <p:nvPr>
            <p:custDataLst>
              <p:tags r:id="rId2"/>
            </p:custDataLst>
          </p:nvPr>
        </p:nvSpPr>
        <p:spPr>
          <a:xfrm>
            <a:off x="375920" y="4509611"/>
            <a:ext cx="6489065" cy="1826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按照学校添加的教辅书范围，通过章节列表筛选题目组卷，选题组卷后生成校本作业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也可对组卷进行预览，如右图，支持分栏布局，定稿功能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在校本组卷记录可进行组卷查看，支持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下载，支持在线打印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12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06" name="图片 1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82" y="1364933"/>
            <a:ext cx="5264150" cy="3032760"/>
          </a:xfrm>
          <a:prstGeom prst="rect">
            <a:avLst/>
          </a:prstGeom>
        </p:spPr>
      </p:pic>
      <p:pic>
        <p:nvPicPr>
          <p:cNvPr id="107" name="图片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9050" y="1364933"/>
            <a:ext cx="5264150" cy="30327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8606e467ad9ec2a2af25ec3160eed"/>
          <p:cNvPicPr/>
          <p:nvPr/>
        </p:nvPicPr>
        <p:blipFill>
          <a:blip r:embed="rId1"/>
          <a:stretch>
            <a:fillRect/>
          </a:stretch>
        </p:blipFill>
        <p:spPr>
          <a:xfrm>
            <a:off x="334645" y="1665605"/>
            <a:ext cx="6786000" cy="3528000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数据分析一览表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2584450" y="1452245"/>
            <a:ext cx="1212850" cy="2133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4585335" y="1646555"/>
            <a:ext cx="1909445" cy="54483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394835" y="1318895"/>
            <a:ext cx="19126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各年级详细情况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正文"/>
          <p:cNvSpPr txBox="1"/>
          <p:nvPr>
            <p:custDataLst>
              <p:tags r:id="rId4"/>
            </p:custDataLst>
          </p:nvPr>
        </p:nvSpPr>
        <p:spPr>
          <a:xfrm>
            <a:off x="7409608" y="2191380"/>
            <a:ext cx="4218305" cy="27457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20000"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学校整体数据情况总览，利用图表可直观展示出整体数据情况对比，有助于教学学情分析，可以对我们的教学计划及时调整，数字化赋能教学。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查看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各年级各学科详细数据，支持按条件筛选查看，可以及时了解各年级各科目学生的一个学习情况，通过教学数据对老师进行评优评先，或对老师进行教学帮扶。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6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作业报告</a:t>
            </a:r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998855" y="2068830"/>
            <a:ext cx="1021080" cy="9906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285115" y="1731645"/>
            <a:ext cx="6786000" cy="3528000"/>
          </a:xfrm>
          <a:prstGeom prst="rect">
            <a:avLst/>
          </a:prstGeom>
        </p:spPr>
      </p:pic>
      <p:sp>
        <p:nvSpPr>
          <p:cNvPr id="3" name="正文"/>
          <p:cNvSpPr txBox="1"/>
          <p:nvPr>
            <p:custDataLst>
              <p:tags r:id="rId4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提供年级报告、班级报告查看，学校整体数据分析方便老师及领导书写报告时数据来源支撑。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学生报告数据查看，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对每个学生的整体学习情况具体分析，方便老师及时了解班级学习情况，针对性教学。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91920" y="2953385"/>
            <a:ext cx="15608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点击作业报告</a:t>
            </a:r>
            <a:endParaRPr lang="zh-CN" altLang="en-US" sz="1400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 flipV="1">
            <a:off x="1009650" y="2158365"/>
            <a:ext cx="828040" cy="78803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t>提分</a:t>
            </a:r>
            <a:r>
              <a:rPr>
                <a:cs typeface="Arial" panose="020B0604020202020204" pitchFamily="34" charset="0"/>
              </a:rPr>
              <a:t>三招</a:t>
            </a:r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正文"/>
          <p:cNvSpPr txBox="1"/>
          <p:nvPr>
            <p:custDataLst>
              <p:tags r:id="rId3"/>
            </p:custDataLst>
          </p:nvPr>
        </p:nvSpPr>
        <p:spPr>
          <a:xfrm>
            <a:off x="7368540" y="2315528"/>
            <a:ext cx="4218305" cy="29490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indent="0" algn="just" fontAlgn="auto">
              <a:lnSpc>
                <a:spcPct val="130000"/>
              </a:lnSpc>
            </a:pP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1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、共性错题大屏讲解：统计全校讲题时长和次数，展示优秀教师的使用数据。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2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、共性错题组卷反扫：统计全校反扫题次和答对题次，展示优秀班级的使用数据。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3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、个性错题打印反扫：统计全校反扫题次和答对题次，展示优秀班级及学生的使用数据。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0" name="图片 9" descr="upload_post_object_v2_30001330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06" y="1543733"/>
            <a:ext cx="6572250" cy="3770534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>
          <a:xfrm>
            <a:off x="904875" y="1714500"/>
            <a:ext cx="10104755" cy="1934210"/>
          </a:xfrm>
        </p:spPr>
        <p:txBody>
          <a:bodyPr/>
          <a:lstStyle/>
          <a:p>
            <a:r>
              <a:rPr lang="zh-CN" altLang="en-US"/>
              <a:t>行业唯一可落地精准教学方案</a:t>
            </a:r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90270" y="3515995"/>
            <a:ext cx="3221990" cy="483870"/>
          </a:xfrm>
        </p:spPr>
        <p:txBody>
          <a:bodyPr>
            <a:noAutofit/>
          </a:bodyPr>
          <a:p>
            <a:r>
              <a:rPr lang="zh-CN" altLang="en-US" sz="2000"/>
              <a:t>全题型自动采集错题数据</a:t>
            </a:r>
            <a:endParaRPr lang="zh-CN" altLang="en-US" sz="2000"/>
          </a:p>
        </p:txBody>
      </p:sp>
      <p:sp>
        <p:nvSpPr>
          <p:cNvPr id="5" name="文本占位符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368800" y="3515995"/>
            <a:ext cx="3154680" cy="4838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txBody>
          <a:bodyPr vert="horz" wrap="square" lIns="0" tIns="0" rIns="0" bIns="0" rtlCol="0" anchor="ctr" anchorCtr="0">
            <a:noAutofit/>
          </a:bodyPr>
          <a:lstStyle>
            <a:lvl1pPr marL="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zh-CN" altLang="en-US" sz="1400" b="1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rgbClr val="FFFFFF"/>
                </a:solidFill>
                <a:uFillTx/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  <a:lvl2pPr marL="6858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/>
              <a:t>班级共性错题即时讲解</a:t>
            </a:r>
            <a:endParaRPr lang="zh-CN" altLang="en-US" sz="2000"/>
          </a:p>
        </p:txBody>
      </p:sp>
      <p:sp>
        <p:nvSpPr>
          <p:cNvPr id="6" name="文本占位符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780020" y="3515995"/>
            <a:ext cx="3154680" cy="4838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txBody>
          <a:bodyPr vert="horz" wrap="square" lIns="0" tIns="0" rIns="0" bIns="0" rtlCol="0" anchor="ctr" anchorCtr="0">
            <a:noAutofit/>
          </a:bodyPr>
          <a:lstStyle>
            <a:lvl1pPr marL="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zh-CN" altLang="en-US" sz="1400" b="1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rgbClr val="FFFFFF"/>
                </a:solidFill>
                <a:uFillTx/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  <a:lvl2pPr marL="6858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/>
              <a:t>学生个性错题便捷打印</a:t>
            </a:r>
            <a:endParaRPr lang="zh-CN" altLang="en-US" sz="2000"/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4298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upload_post_object_v2_1747269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105387" y="1943005"/>
            <a:ext cx="4023370" cy="3012491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作业采集</a:t>
            </a:r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4"/>
            </p:custDataLst>
          </p:nvPr>
        </p:nvSpPr>
        <p:spPr>
          <a:xfrm>
            <a:off x="7464214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作业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采集要求：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1.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学生每页教辅书作业左上角写学号，右上角写姓名。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2.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采集时作业纸头朝下，趴着放。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00053" y="1654813"/>
            <a:ext cx="3020555" cy="1353099"/>
          </a:xfrm>
          <a:prstGeom prst="roundRect">
            <a:avLst/>
          </a:prstGeom>
          <a:noFill/>
          <a:ln w="38100" cap="flat" cmpd="sng" algn="ctr">
            <a:solidFill>
              <a:srgbClr val="FF0000">
                <a:alpha val="100000"/>
              </a:srgbClr>
            </a:solidFill>
            <a:prstDash val="dash"/>
            <a:miter lim="800000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10" name="图片 9" descr="upload_post_object_v2_27246807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588548" y="2032589"/>
            <a:ext cx="3979193" cy="2979414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upload_post_object_v2_9421068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36" y="1707459"/>
            <a:ext cx="6728464" cy="3443081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账号登录</a:t>
            </a:r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3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4"/>
            </p:custDataLst>
          </p:nvPr>
        </p:nvSpPr>
        <p:spPr>
          <a:xfrm>
            <a:off x="7368540" y="1657350"/>
            <a:ext cx="4208780" cy="39655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错题本提分网址：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https://ebp.banhai.com</a:t>
            </a:r>
            <a:endParaRPr lang="en-US" altLang="zh-CN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老师可根据对应方式进行登录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账号密码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账号为手机号，初始密码为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111111</a:t>
            </a:r>
            <a:endParaRPr lang="en-US" altLang="zh-CN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en-US" altLang="zh-CN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微信扫码登录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使用微信扫码登录，直接绑定小程序，可以查看采集作业的详情。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短信验证码登录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 descr="upload_post_object_v2_36463144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325" y="4770715"/>
            <a:ext cx="1194792" cy="123065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4654868" y="4475956"/>
            <a:ext cx="570230" cy="235268"/>
          </a:xfrm>
          <a:prstGeom prst="straightConnector1">
            <a:avLst/>
          </a:prstGeom>
          <a:ln w="28575" cap="rnd" cmpd="sng">
            <a:solidFill>
              <a:srgbClr val="FF0000"/>
            </a:solidFill>
            <a:prstDash val="solid"/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12" name="图片 11" descr="upload_post_object_v2_15094354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989" y="4770715"/>
            <a:ext cx="1738110" cy="123063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 flipV="1">
            <a:off x="5785961" y="4448612"/>
            <a:ext cx="438944" cy="274479"/>
          </a:xfrm>
          <a:prstGeom prst="straightConnector1">
            <a:avLst/>
          </a:prstGeom>
          <a:ln w="28575" cap="rnd" cmpd="sng">
            <a:solidFill>
              <a:srgbClr val="FF0000"/>
            </a:solidFill>
            <a:prstDash val="solid"/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pload_post_object_v2_24973188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19" y="1754954"/>
            <a:ext cx="6896944" cy="3534684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作业采集数据查看（教师</a:t>
            </a:r>
            <a:r>
              <a:rPr lang="en-US" altLang="zh-CN">
                <a:latin typeface="+mn-ea"/>
                <a:sym typeface="+mn-ea"/>
              </a:rPr>
              <a:t>PC</a:t>
            </a:r>
            <a:r>
              <a:rPr>
                <a:latin typeface="+mn-ea"/>
                <a:sym typeface="+mn-ea"/>
              </a:rPr>
              <a:t>端）</a:t>
            </a:r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4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选择【采集】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→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【高扫采集数据】，进入作业采集列表，查看采集作业的详情。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2216627" y="2201998"/>
            <a:ext cx="1195917" cy="1467696"/>
          </a:xfrm>
          <a:prstGeom prst="straightConnector1">
            <a:avLst/>
          </a:prstGeom>
          <a:ln w="28575" cap="rnd" cmpd="sng">
            <a:solidFill>
              <a:srgbClr val="FF0000"/>
            </a:solidFill>
            <a:prstDash val="solid"/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upload_post_object_v2_26525204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365" y="1536859"/>
            <a:ext cx="6299976" cy="3228738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作业采集数据查看</a:t>
            </a:r>
            <a:r>
              <a:rPr lang="zh-CN" altLang="en-US"/>
              <a:t>（教师</a:t>
            </a:r>
            <a:r>
              <a:rPr lang="en-US" altLang="zh-CN"/>
              <a:t>PC</a:t>
            </a:r>
            <a:r>
              <a:rPr lang="zh-CN" altLang="en-US"/>
              <a:t>端）</a:t>
            </a:r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3"/>
            </p:custDataLst>
          </p:nvPr>
        </p:nvSpPr>
        <p:spPr>
          <a:xfrm>
            <a:off x="7277100" y="180530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扫描仪采集完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作业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数据，老师可以查看班级作业采集详情。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一个班级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50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个学生，每个学生一张作业纸，扫描量：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50*2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页（正反面）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=100</a:t>
            </a:r>
            <a:endParaRPr lang="en-US" altLang="zh-CN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4712156" y="2425095"/>
            <a:ext cx="1464819" cy="79774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2656205" y="2028826"/>
            <a:ext cx="792388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47790" y="1861130"/>
            <a:ext cx="1006951" cy="308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筛选条件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4456458" y="2015435"/>
            <a:ext cx="876584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9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3871912" y="3222784"/>
            <a:ext cx="1656160" cy="368300"/>
          </a:xfrm>
          <a:prstGeom prst="rect">
            <a:avLst/>
          </a:prstGeom>
        </p:spPr>
        <p:txBody>
          <a:bodyPr wrap="none" rtlCol="0">
            <a:no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查看此次作业详情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作业批改查看</a:t>
            </a:r>
            <a:r>
              <a:rPr lang="zh-CN" altLang="en-US"/>
              <a:t>（教师</a:t>
            </a:r>
            <a:r>
              <a:rPr lang="en-US" altLang="zh-CN"/>
              <a:t>PC</a:t>
            </a:r>
            <a:r>
              <a:rPr lang="zh-CN" altLang="en-US"/>
              <a:t>端）</a:t>
            </a:r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2"/>
            </p:custDataLst>
          </p:nvPr>
        </p:nvSpPr>
        <p:spPr>
          <a:xfrm>
            <a:off x="7368540" y="2386965"/>
            <a:ext cx="4218305" cy="22707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采集作业完成后，学生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提交作业的会有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页数标记，无页数的代表没有提交作业。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作业采集后，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老师智能批改，支持客观题、主观解答题、多问题智能批改，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数学全题型智能批改，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错题全自动采集，自动整理对应错题数据。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 descr="13780dbcf0c8394e0c7fe063e0c0f24"/>
          <p:cNvPicPr/>
          <p:nvPr/>
        </p:nvPicPr>
        <p:blipFill>
          <a:blip r:embed="rId3"/>
          <a:stretch>
            <a:fillRect/>
          </a:stretch>
        </p:blipFill>
        <p:spPr>
          <a:xfrm>
            <a:off x="305435" y="1648460"/>
            <a:ext cx="6786000" cy="352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2226310" y="1593215"/>
            <a:ext cx="1459865" cy="3784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686175" y="1471930"/>
            <a:ext cx="13569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点击原作业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2685" y="2268220"/>
            <a:ext cx="20345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未交作业标记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7705" y="3982720"/>
            <a:ext cx="20345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已交作业标记，点击可查看学生原作业完成情况以及批改情况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4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共性错题查看</a:t>
            </a:r>
            <a:r>
              <a:rPr lang="zh-CN" altLang="en-US"/>
              <a:t>（教师</a:t>
            </a:r>
            <a:r>
              <a:rPr lang="en-US" altLang="zh-CN"/>
              <a:t>PC</a:t>
            </a:r>
            <a:r>
              <a:rPr lang="zh-CN" altLang="en-US"/>
              <a:t>端）</a:t>
            </a:r>
            <a:endParaRPr lang="zh-CN" altLang="en-US"/>
          </a:p>
        </p:txBody>
      </p:sp>
      <p:pic>
        <p:nvPicPr>
          <p:cNvPr id="2" name="图片 1" descr="7ceb8d1eba3116604dd6adb375d2a35"/>
          <p:cNvPicPr/>
          <p:nvPr/>
        </p:nvPicPr>
        <p:blipFill>
          <a:blip r:embed="rId2"/>
          <a:stretch>
            <a:fillRect/>
          </a:stretch>
        </p:blipFill>
        <p:spPr>
          <a:xfrm>
            <a:off x="265430" y="1708150"/>
            <a:ext cx="6786000" cy="352800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989965" y="1444625"/>
            <a:ext cx="1965325" cy="6705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581025" y="2947035"/>
            <a:ext cx="175387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162685" y="2609850"/>
            <a:ext cx="19704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点击可切换题目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2228215" y="3025140"/>
            <a:ext cx="1677035" cy="39687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1918335" y="3044190"/>
            <a:ext cx="1986915" cy="97917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905250" y="2724150"/>
            <a:ext cx="2959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点击可展开学生答案列表，查看学生作答情况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38245" y="4252595"/>
            <a:ext cx="21939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点击答案图片可放大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正文"/>
          <p:cNvSpPr txBox="1"/>
          <p:nvPr>
            <p:custDataLst>
              <p:tags r:id="rId4"/>
            </p:custDataLst>
          </p:nvPr>
        </p:nvSpPr>
        <p:spPr>
          <a:xfrm>
            <a:off x="7277100" y="2288540"/>
            <a:ext cx="4218305" cy="2787015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每次采集的作业按题目列表查看，方便老师课堂即时讲解。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题目对错人数即时统计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题目正确答案自动分类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题目错误答案自动分类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支持批改结果修订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提高老师工作效率，方便老师针对性讲解班级作业，精准教学。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12" name="标题 1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105535" y="6540879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>
                <a:latin typeface="+mn-ea"/>
                <a:sym typeface="+mn-ea"/>
              </a:rPr>
              <a:t>错题微课录制</a:t>
            </a:r>
            <a:r>
              <a:rPr lang="zh-CN" altLang="en-US"/>
              <a:t>（教师</a:t>
            </a:r>
            <a:r>
              <a:rPr lang="en-US" altLang="zh-CN"/>
              <a:t>PC</a:t>
            </a:r>
            <a:r>
              <a:rPr lang="zh-CN" altLang="en-US"/>
              <a:t>端）</a:t>
            </a:r>
            <a:endParaRPr lang="zh-CN" altLang="en-US"/>
          </a:p>
        </p:txBody>
      </p:sp>
      <p:sp>
        <p:nvSpPr>
          <p:cNvPr id="21" name="正文"/>
          <p:cNvSpPr txBox="1"/>
          <p:nvPr>
            <p:custDataLst>
              <p:tags r:id="rId2"/>
            </p:custDataLst>
          </p:nvPr>
        </p:nvSpPr>
        <p:spPr>
          <a:xfrm>
            <a:off x="497205" y="4666615"/>
            <a:ext cx="5715635" cy="13011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提供录制微课功能，可对典型题及错题进行讲解录制视频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indent="0" algn="just" fontAlgn="auto">
              <a:lnSpc>
                <a:spcPct val="130000"/>
              </a:lnSpc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后期可下载视频进行使用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4" name="图片 3" descr="61cd0ee49f884fff96bdee599a35639"/>
          <p:cNvPicPr/>
          <p:nvPr/>
        </p:nvPicPr>
        <p:blipFill>
          <a:blip r:embed="rId3"/>
          <a:stretch>
            <a:fillRect/>
          </a:stretch>
        </p:blipFill>
        <p:spPr>
          <a:xfrm>
            <a:off x="6134735" y="1621790"/>
            <a:ext cx="5832000" cy="27936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6289675" y="3559810"/>
            <a:ext cx="831215" cy="69786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213475" y="3226435"/>
            <a:ext cx="14185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画笔颜色更改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9759950" y="3666490"/>
            <a:ext cx="1482725" cy="59118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466455" y="3329305"/>
            <a:ext cx="2867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微课开始录制和结束录制按钮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11279505" y="3057525"/>
            <a:ext cx="403225" cy="119189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0492740" y="2654300"/>
            <a:ext cx="14141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画笔痕迹清除</a:t>
            </a:r>
            <a:endParaRPr lang="zh-CN" altLang="en-US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0" y="6678295"/>
            <a:ext cx="12192000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7ceb8d1eba3116604dd6adb375d2a35"/>
          <p:cNvPicPr/>
          <p:nvPr/>
        </p:nvPicPr>
        <p:blipFill>
          <a:blip r:embed="rId5"/>
          <a:stretch>
            <a:fillRect/>
          </a:stretch>
        </p:blipFill>
        <p:spPr>
          <a:xfrm>
            <a:off x="175895" y="1621790"/>
            <a:ext cx="5835600" cy="279360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 flipV="1">
            <a:off x="968375" y="2298065"/>
            <a:ext cx="1713230" cy="30988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615565" y="2425065"/>
            <a:ext cx="1828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点击【放大讲题】进入微课录制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如右图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1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6"/>
            </p:custDataLst>
          </p:nvPr>
        </p:nvSpPr>
        <p:spPr>
          <a:xfrm>
            <a:off x="0" y="6538595"/>
            <a:ext cx="12192000" cy="3194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15" y="6586220"/>
            <a:ext cx="717550" cy="224155"/>
          </a:xfrm>
          <a:prstGeom prst="rect">
            <a:avLst/>
          </a:prstGeom>
        </p:spPr>
      </p:pic>
      <p:sp>
        <p:nvSpPr>
          <p:cNvPr id="14" name="标题 16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105535" y="6586220"/>
            <a:ext cx="2306955" cy="27178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错题重做</a:t>
            </a:r>
            <a:r>
              <a:rPr lang="en-US" altLang="zh-CN" b="0">
                <a:solidFill>
                  <a:schemeClr val="bg1"/>
                </a:solidFill>
                <a:latin typeface="+mn-ea"/>
                <a:sym typeface="+mn-ea"/>
              </a:rPr>
              <a:t> </a:t>
            </a:r>
            <a:r>
              <a:rPr b="0">
                <a:solidFill>
                  <a:schemeClr val="bg1"/>
                </a:solidFill>
                <a:latin typeface="+mn-ea"/>
                <a:sym typeface="+mn-ea"/>
              </a:rPr>
              <a:t>提分捷径</a:t>
            </a:r>
            <a:endParaRPr b="0">
              <a:solidFill>
                <a:schemeClr val="bg1"/>
              </a:solidFill>
              <a:latin typeface="+mn-ea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05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11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17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23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29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35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41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47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1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53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59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65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71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77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83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89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95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1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1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01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2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0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07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2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13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19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25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2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4"/>
  <p:tag name="KSO_WM_UNIT_ID" val="_4*i*4"/>
  <p:tag name="KSO_WM_UNIT_LAYERLEVEL" val="1"/>
  <p:tag name="KSO_WM_TAG_VERSION" val="3.0"/>
</p:tagLst>
</file>

<file path=ppt/tags/tag2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31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2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0_11*a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CONTENT_GROUP_TYPE" val="contentchip"/>
</p:tagLst>
</file>

<file path=ppt/tags/tag233.xml><?xml version="1.0" encoding="utf-8"?>
<p:tagLst xmlns:p="http://schemas.openxmlformats.org/presentationml/2006/main"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230_1*b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PRESET_TEXT" val="Simple &amp; Creative"/>
  <p:tag name="KSO_WM_UNIT_TEXT_TYPE" val="1"/>
</p:tagLst>
</file>

<file path=ppt/tags/tag234.xml><?xml version="1.0" encoding="utf-8"?>
<p:tagLst xmlns:p="http://schemas.openxmlformats.org/presentationml/2006/main"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230_1*b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PRESET_TEXT" val="Simple &amp; Creative"/>
  <p:tag name="KSO_WM_UNIT_TEXT_TYPE" val="1"/>
</p:tagLst>
</file>

<file path=ppt/tags/tag235.xml><?xml version="1.0" encoding="utf-8"?>
<p:tagLst xmlns:p="http://schemas.openxmlformats.org/presentationml/2006/main"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230_1*b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PRESET_TEXT" val="Simple &amp; Creative"/>
  <p:tag name="KSO_WM_UNIT_TEXT_TYPE" val="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2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238.xml><?xml version="1.0" encoding="utf-8"?>
<p:tagLst xmlns:p="http://schemas.openxmlformats.org/presentationml/2006/main">
  <p:tag name="KSO_WM_SLIDE_ID" val="custom20230230_11"/>
  <p:tag name="KSO_WM_TEMPLATE_SUBCATEGORY" val="29"/>
  <p:tag name="KSO_WM_TEMPLATE_MASTER_TYPE" val="0"/>
  <p:tag name="KSO_WM_TEMPLATE_COLOR_TYPE" val="0"/>
  <p:tag name="KSO_WM_SLIDE_ITEM_CNT" val="0"/>
  <p:tag name="KSO_WM_SLIDE_INDEX" val="11"/>
  <p:tag name="KSO_WM_TAG_VERSION" val="3.0"/>
  <p:tag name="KSO_WM_BEAUTIFY_FLAG" val="#wm#"/>
  <p:tag name="KSO_WM_TEMPLATE_CATEGORY" val="custom"/>
  <p:tag name="KSO_WM_TEMPLATE_INDEX" val="20230230"/>
  <p:tag name="KSO_WM_SLIDE_LAYOUT" val="a_f"/>
  <p:tag name="KSO_WM_SLIDE_LAYOUT_CNT" val="1_1"/>
  <p:tag name="KSO_WM_SLIDE_TYPE" val="endPage"/>
  <p:tag name="KSO_WM_SLIDE_SUBTYPE" val="pureTxt"/>
  <p:tag name="KSO_WM_SLIDE_CONTENT_AREA" val="{&quot;left&quot;:&quot;38.85&quot;,&quot;top&quot;:&quot;72.8&quot;,&quot;width&quot;:&quot;672.5&quot;,&quot;height&quot;:&quot;369.75&quot;}"/>
</p:tagLst>
</file>

<file path=ppt/tags/tag239.xml><?xml version="1.0" encoding="utf-8"?>
<p:tagLst xmlns:p="http://schemas.openxmlformats.org/presentationml/2006/main">
  <p:tag name="commondata" val="eyJoZGlkIjoiNTRkNmE5MTE0NGNmNzUzZDZjMmIyNzdhNjM5MDU5MzQifQ=="/>
</p:tagLst>
</file>

<file path=ppt/tags/tag24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3.0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3.0"/>
  <p:tag name="KSO_WM_BEAUTIFY_FLAG" val="#wm#"/>
  <p:tag name="KSO_WM_UNIT_CONTENT_GROUP_TYPE" val="titlestyle"/>
</p:tagLst>
</file>

<file path=ppt/tags/tag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3.0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PRESET_TEXT" val="Simple &amp; Creative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3.0"/>
  <p:tag name="KSO_WM_UNIT_CONTENT_GROUP_TYPE" val="titlestyle"/>
</p:tagLst>
</file>

<file path=ppt/tags/tag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7*i*1"/>
  <p:tag name="KSO_WM_UNIT_LAYERLEVEL" val="1"/>
  <p:tag name="KSO_WM_TAG_VERSION" val="3.0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7*i*2"/>
  <p:tag name="KSO_WM_UNIT_LAYERLEVEL" val="1"/>
  <p:tag name="KSO_WM_TAG_VERSION" val="3.0"/>
  <p:tag name="KSO_WM_BEAUTIFY_FLAG" val="#wm#"/>
  <p:tag name="KSO_WM_UNIT_CONTENT_GROUP_TYPE" val="titlestyle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3.0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3.0"/>
</p:tagLst>
</file>

<file path=ppt/tags/tag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3.0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0*i*2"/>
  <p:tag name="KSO_WM_UNIT_LAYERLEVEL" val="1"/>
  <p:tag name="KSO_WM_TAG_VERSION" val="3.0"/>
  <p:tag name="KSO_WM_BEAUTIFY_FLAG" val="#wm#"/>
  <p:tag name="KSO_WM_UNIT_CONTENT_GROUP_TYPE" val="titlestyle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观看与聆听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71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  <p:tag name="KSO_WM_UNIT_CONTENT_GROUP_TYPE" val="titlestyle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3.0"/>
  <p:tag name="PA" val="v5.2.1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230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CATEGORY" val="custom"/>
  <p:tag name="KSO_WM_TEMPLATE_INDEX" val="20230230"/>
</p:tagLst>
</file>

<file path=ppt/tags/tag82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230"/>
  <p:tag name="KSO_WM_TEMPLATE_THUMBS_INDEX" val="1、11"/>
</p:tagLst>
</file>

<file path=ppt/tags/tag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0_1*a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CONTENT_GROUP_TYPE" val="contentchip"/>
  <p:tag name="KSO_WM_UNIT_PRESET_TEXT" val="单击添加文档标题"/>
  <p:tag name="KSO_WM_UNIT_TEXT_TYPE" val="1"/>
</p:tagLst>
</file>

<file path=ppt/tags/tag84.xml><?xml version="1.0" encoding="utf-8"?>
<p:tagLst xmlns:p="http://schemas.openxmlformats.org/presentationml/2006/main"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230_1*b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PRESET_TEXT" val="Simple &amp; Creative"/>
  <p:tag name="KSO_WM_UNIT_TEXT_TYPE" val="1"/>
</p:tagLst>
</file>

<file path=ppt/tags/tag85.xml><?xml version="1.0" encoding="utf-8"?>
<p:tagLst xmlns:p="http://schemas.openxmlformats.org/presentationml/2006/main">
  <p:tag name="KSO_WM_SLIDE_ID" val="custom20230230_1"/>
  <p:tag name="KSO_WM_TEMPLATE_SUBCATEGORY" val="29"/>
  <p:tag name="KSO_WM_TEMPLATE_MASTER_TYPE" val="0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LAYOUT" val="a_b_f"/>
  <p:tag name="KSO_WM_SLIDE_LAYOUT_CNT" val="1_1_1"/>
  <p:tag name="KSO_WM_TEMPLATE_THUMBS_INDEX" val="1、11"/>
  <p:tag name="KSO_WM_SLIDE_CONTENT_AREA" val="{&quot;left&quot;:&quot;46.45&quot;,&quot;top&quot;:&quot;101.75&quot;,&quot;width&quot;:&quot;613.6&quot;,&quot;height&quot;:&quot;315.15&quot;}"/>
</p:tagLst>
</file>

<file path=ppt/tags/tag86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30_9*e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0_9*a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88.xml><?xml version="1.0" encoding="utf-8"?>
<p:tagLst xmlns:p="http://schemas.openxmlformats.org/presentationml/2006/main">
  <p:tag name="KSO_WM_SLIDE_ID" val="custom20230230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0230"/>
  <p:tag name="KSO_WM_SLIDE_LAYOUT" val="a_e"/>
  <p:tag name="KSO_WM_SLIDE_LAYOUT_CNT" val="1_1"/>
  <p:tag name="KSO_WM_SLIDE_TYPE" val="sectionTitle"/>
  <p:tag name="KSO_WM_SLIDE_SUBTYPE" val="pureTxt"/>
  <p:tag name="KSO_WM_SLIDE_CONTENT_AREA" val="{&quot;left&quot;:&quot;26.85&quot;,&quot;top&quot;:&quot;79.65&quot;,&quot;width&quot;:&quot;618.65&quot;,&quot;height&quot;:&quot;320.9&quot;}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  <p:tag name="PA" val="v5.2.1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94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83_1*i*1"/>
  <p:tag name="KSO_WM_TEMPLATE_CATEGORY" val="custom"/>
  <p:tag name="KSO_WM_TEMPLATE_INDEX" val="20231183"/>
  <p:tag name="KSO_WM_UNIT_LAYERLEVEL" val="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83_1*h_f*1_1"/>
  <p:tag name="KSO_WM_TEMPLATE_CATEGORY" val="custom"/>
  <p:tag name="KSO_WM_TEMPLATE_INDEX" val="20231183"/>
  <p:tag name="KSO_WM_UNIT_LAYERLEVEL" val="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83_1*a*1"/>
  <p:tag name="KSO_WM_TEMPLATE_CATEGORY" val="custom"/>
  <p:tag name="KSO_WM_TEMPLATE_INDEX" val="20231183"/>
  <p:tag name="KSO_WM_UNIT_LAYERLEVEL" val="1"/>
  <p:tag name="KSO_WM_TAG_VERSION" val="3.0"/>
  <p:tag name="KSO_WM_BEAUTIFY_FLAG" val="#wm#"/>
  <p:tag name="KSO_WM_UNIT_PRESET_TEXT" val="单击此处添加标题"/>
</p:tagLst>
</file>

<file path=ppt/tags/tag99.xml><?xml version="1.0" encoding="utf-8"?>
<p:tagLst xmlns:p="http://schemas.openxmlformats.org/presentationml/2006/main">
  <p:tag name="KSO_WM_SLIDE_ID" val="custom20231183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diag"/>
  <p:tag name="KSO_WM_SLIDE_SIZE" val="331.4*206.081"/>
  <p:tag name="KSO_WM_SLIDE_POSITION" val="580.2*200.4"/>
  <p:tag name="KSO_WM_SLIDE_LAYOUT" val="a_α_h"/>
  <p:tag name="KSO_WM_SLIDE_LAYOUT_CNT" val="1_1_1"/>
  <p:tag name="KSO_WM_SPECIAL_SOURCE" val="bdnull"/>
</p:tagLst>
</file>

<file path=ppt/theme/theme1.xml><?xml version="1.0" encoding="utf-8"?>
<a:theme xmlns:a="http://schemas.openxmlformats.org/drawingml/2006/main" name="Office 主题">
  <a:themeElements>
    <a:clrScheme name="自定义 61">
      <a:dk1>
        <a:srgbClr val="000000"/>
      </a:dk1>
      <a:lt1>
        <a:srgbClr val="FFFFFF"/>
      </a:lt1>
      <a:dk2>
        <a:srgbClr val="3F4D63"/>
      </a:dk2>
      <a:lt2>
        <a:srgbClr val="E7F0FD"/>
      </a:lt2>
      <a:accent1>
        <a:srgbClr val="116CEE"/>
      </a:accent1>
      <a:accent2>
        <a:srgbClr val="1B7ED6"/>
      </a:accent2>
      <a:accent3>
        <a:srgbClr val="268FBE"/>
      </a:accent3>
      <a:accent4>
        <a:srgbClr val="30A1A6"/>
      </a:accent4>
      <a:accent5>
        <a:srgbClr val="3BB28E"/>
      </a:accent5>
      <a:accent6>
        <a:srgbClr val="45C476"/>
      </a:accent6>
      <a:hlink>
        <a:srgbClr val="0563C1"/>
      </a:hlink>
      <a:folHlink>
        <a:srgbClr val="954F72"/>
      </a:folHlink>
    </a:clrScheme>
    <a:fontScheme name="自定义 13">
      <a:majorFont>
        <a:latin typeface="MiSans Heavy"/>
        <a:ea typeface="MiSans Heavy"/>
        <a:cs typeface=""/>
      </a:majorFont>
      <a:minorFont>
        <a:latin typeface="MiSans Light"/>
        <a:ea typeface="MiSans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  <a:prstDash val="solid"/>
        </a:ln>
        <a:effectLst>
          <a:outerShdw blurRad="203200" dist="101600" dir="8100000" algn="tr" rotWithShape="0">
            <a:srgbClr val="FF5DA9">
              <a:alpha val="1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2430</Words>
  <Application>WPS 演示</Application>
  <PresentationFormat>宽屏</PresentationFormat>
  <Paragraphs>278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MiSans Heavy</vt:lpstr>
      <vt:lpstr>Wingdings</vt:lpstr>
      <vt:lpstr>微软雅黑</vt:lpstr>
      <vt:lpstr>微软雅黑 Light</vt:lpstr>
      <vt:lpstr>Arial Unicode MS</vt:lpstr>
      <vt:lpstr>MiSans Light</vt:lpstr>
      <vt:lpstr>Segoe Print</vt:lpstr>
      <vt:lpstr>Calibri</vt:lpstr>
      <vt:lpstr>Office 主题</vt:lpstr>
      <vt:lpstr>AI错题本提分工具 教辅精准教学系统使用说明(教师版）</vt:lpstr>
      <vt:lpstr>教师操作使用说明</vt:lpstr>
      <vt:lpstr>作业采集</vt:lpstr>
      <vt:lpstr>账号登录</vt:lpstr>
      <vt:lpstr>作业采集数据查看（教师PC端）</vt:lpstr>
      <vt:lpstr>作业采集数据查看（教师PC端）</vt:lpstr>
      <vt:lpstr>作业批改查看（教师PC端）</vt:lpstr>
      <vt:lpstr>共性错题查看（教师PC端）</vt:lpstr>
      <vt:lpstr>错题微课录制（教师PC端）</vt:lpstr>
      <vt:lpstr>学生对错情况汇总（教师PC端）</vt:lpstr>
      <vt:lpstr>学生错题数据（教师PC端）</vt:lpstr>
      <vt:lpstr>人工批阅（教师PC端）</vt:lpstr>
      <vt:lpstr>作业采集数据查看（教师小程序端）</vt:lpstr>
      <vt:lpstr>答题排名（教师小程序端）</vt:lpstr>
      <vt:lpstr>人工批阅（教师小程序端）</vt:lpstr>
      <vt:lpstr>助判（教师小程序端）</vt:lpstr>
      <vt:lpstr>微课讲解记录</vt:lpstr>
      <vt:lpstr>周周清</vt:lpstr>
      <vt:lpstr>错题组卷</vt:lpstr>
      <vt:lpstr>系统错题组卷记录</vt:lpstr>
      <vt:lpstr>校本组卷（教辅书挑题）</vt:lpstr>
      <vt:lpstr>校本组卷（知识点挑题）</vt:lpstr>
      <vt:lpstr>校本组卷（章节挑题）</vt:lpstr>
      <vt:lpstr>数据分析一览表</vt:lpstr>
      <vt:lpstr>作业报告</vt:lpstr>
      <vt:lpstr>提分三招</vt:lpstr>
      <vt:lpstr>行业唯一可落地精准教学方案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AI错题本提分工具 教辅精准教学系统使用说明(教师版）</dc:title>
  <dc:creator/>
  <cp:lastModifiedBy>SH汪老师</cp:lastModifiedBy>
  <cp:revision>1</cp:revision>
  <dcterms:created xsi:type="dcterms:W3CDTF">2025-04-07T02:11:42Z</dcterms:created>
  <dcterms:modified xsi:type="dcterms:W3CDTF">2025-04-07T02:11:42Z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2BC60C59F2C14209B0794D3DA70684DB_11</vt:lpwstr>
  </property>
</Properties>
</file>